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sldIdLst>
    <p:sldId id="256" r:id="rId2"/>
    <p:sldId id="266" r:id="rId3"/>
    <p:sldId id="258" r:id="rId4"/>
    <p:sldId id="281" r:id="rId5"/>
    <p:sldId id="284" r:id="rId6"/>
    <p:sldId id="270" r:id="rId7"/>
    <p:sldId id="282" r:id="rId8"/>
    <p:sldId id="283" r:id="rId9"/>
    <p:sldId id="267" r:id="rId10"/>
    <p:sldId id="290" r:id="rId11"/>
    <p:sldId id="285" r:id="rId12"/>
    <p:sldId id="268" r:id="rId13"/>
    <p:sldId id="259" r:id="rId14"/>
    <p:sldId id="286" r:id="rId15"/>
    <p:sldId id="260" r:id="rId16"/>
    <p:sldId id="289" r:id="rId17"/>
    <p:sldId id="288" r:id="rId18"/>
    <p:sldId id="287" r:id="rId19"/>
    <p:sldId id="262" r:id="rId20"/>
    <p:sldId id="27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3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5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9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1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44961B7-6B89-48AB-966F-622E2788EECC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7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9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1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11/16/2025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501" y="1604758"/>
            <a:ext cx="10355525" cy="2262781"/>
          </a:xfrm>
        </p:spPr>
        <p:txBody>
          <a:bodyPr>
            <a:noAutofit/>
          </a:bodyPr>
          <a:lstStyle/>
          <a:p>
            <a:r>
              <a:rPr lang="el-G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Προγραμμα</a:t>
            </a:r>
            <a:r>
              <a:rPr lang="el-G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φιλαναγνωσιασ</a:t>
            </a:r>
            <a:br>
              <a:rPr lang="el-G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ΔΗΜΟΤΙΚΟ </a:t>
            </a:r>
            <a:r>
              <a:rPr lang="el-G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σχολειο</a:t>
            </a:r>
            <a:r>
              <a:rPr lang="el-G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ιγ</a:t>
            </a:r>
            <a:r>
              <a:rPr lang="el-G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ΠΑΦΟΥ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41" y="4853463"/>
            <a:ext cx="11477240" cy="174264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l-GR" dirty="0"/>
              <a:t>  </a:t>
            </a:r>
            <a:r>
              <a:rPr lang="el-GR" b="1" u="sng" dirty="0"/>
              <a:t>Ομάδα</a:t>
            </a:r>
            <a:r>
              <a:rPr lang="el-GR" dirty="0"/>
              <a:t>:</a:t>
            </a:r>
          </a:p>
          <a:p>
            <a:pPr algn="r"/>
            <a:r>
              <a:rPr lang="el-GR" dirty="0"/>
              <a:t>  </a:t>
            </a:r>
            <a:r>
              <a:rPr lang="el-GR" sz="2900" dirty="0"/>
              <a:t>Μαριάννα Χριστοδουλίδου</a:t>
            </a:r>
          </a:p>
          <a:p>
            <a:pPr algn="r"/>
            <a:r>
              <a:rPr lang="el-GR" sz="2900" dirty="0"/>
              <a:t>Έλενα </a:t>
            </a:r>
            <a:r>
              <a:rPr lang="el-GR" sz="2900" dirty="0" err="1"/>
              <a:t>Αδάμου</a:t>
            </a:r>
            <a:endParaRPr lang="el-GR" sz="2900" dirty="0"/>
          </a:p>
          <a:p>
            <a:pPr algn="r"/>
            <a:r>
              <a:rPr lang="el-GR" sz="2900" dirty="0"/>
              <a:t>Μαρία Σαββίδου</a:t>
            </a:r>
          </a:p>
          <a:p>
            <a:pPr algn="r"/>
            <a:r>
              <a:rPr lang="el-GR" sz="2900" dirty="0"/>
              <a:t>Φοίβη </a:t>
            </a:r>
            <a:r>
              <a:rPr lang="el-GR" sz="2900" dirty="0" err="1"/>
              <a:t>Φωστοροπούλου</a:t>
            </a:r>
            <a:endParaRPr lang="en-US" sz="29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14153" y="4935180"/>
            <a:ext cx="4224618" cy="815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i="1" dirty="0"/>
              <a:t>17 Νοεμβρίου 2025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783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565D-50DD-812C-1619-EAE83D647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A66C-B129-B375-26E9-57F2F90E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7820"/>
          </a:xfrm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l-GR" sz="4800" dirty="0"/>
              <a:t>«ΔΟΚΙΜΑΣΜΕΝΕΣ» ΔΡΑΣΕΙΣ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B0F7E-A89B-34D9-BD27-AFFDECF5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0241">
            <a:off x="1039912" y="1501972"/>
            <a:ext cx="3619579" cy="4827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93BD4E-8C95-FB84-D452-7B68067A8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387">
            <a:off x="6685869" y="1500615"/>
            <a:ext cx="3815179" cy="5088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97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935210-6008-6BC0-F9B1-66E4728B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49087"/>
            <a:ext cx="10022222" cy="1083365"/>
          </a:xfrm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l-GR" sz="4800" dirty="0"/>
              <a:t>«ΟΙ ΜΕΓΑΛΟΙ ΔΙΑΒΑΖΟΥΝ ΣΤΟΥΣ ΜΙΚΡΟΥΣ»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82C7A-145F-1609-EF5C-8F003715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315">
            <a:off x="1080053" y="1068875"/>
            <a:ext cx="3850841" cy="5136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8B93C-534D-8DE2-902D-1E4B40A2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025">
            <a:off x="7178340" y="1192050"/>
            <a:ext cx="3666148" cy="4890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028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60FE-8941-F9BB-7B83-C81245EA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803561" cy="936664"/>
          </a:xfrm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4800" dirty="0"/>
              <a:t>«</a:t>
            </a:r>
            <a:r>
              <a:rPr lang="el-GR" sz="4800" dirty="0" err="1"/>
              <a:t>πικνικ</a:t>
            </a:r>
            <a:r>
              <a:rPr lang="el-GR" sz="4800" dirty="0"/>
              <a:t>» </a:t>
            </a:r>
            <a:r>
              <a:rPr lang="el-GR" sz="4800" dirty="0" err="1"/>
              <a:t>αναγνωσησ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309AC-6EB9-BEA9-A059-B9F25569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4993">
            <a:off x="843699" y="1639736"/>
            <a:ext cx="3636342" cy="4850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7F2C0-BB2C-3BE8-F1E5-22154F8C5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1579">
            <a:off x="5473298" y="1950703"/>
            <a:ext cx="5635488" cy="4230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12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161" y="526775"/>
            <a:ext cx="8294135" cy="1216650"/>
          </a:xfrm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sz="4800" dirty="0" err="1"/>
              <a:t>Ημεριδα</a:t>
            </a:r>
            <a:r>
              <a:rPr lang="el-GR" sz="4800" dirty="0"/>
              <a:t> </a:t>
            </a:r>
            <a:r>
              <a:rPr lang="el-GR" sz="4800" dirty="0" err="1"/>
              <a:t>φιλαναγνωσιασ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89" y="1473812"/>
            <a:ext cx="10578425" cy="4634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8D866-B8C3-8469-890A-6B2C90A9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5456">
            <a:off x="1335309" y="1862673"/>
            <a:ext cx="4988856" cy="3744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68C5D-0C13-839F-0112-30C0797F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9741">
            <a:off x="7598539" y="1577213"/>
            <a:ext cx="3647513" cy="4865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29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D387E2-E7AF-4BF4-E439-EF79792F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4963">
            <a:off x="941050" y="397728"/>
            <a:ext cx="4642297" cy="61920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79691-E624-2ACF-325A-38351A99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30" y="437322"/>
            <a:ext cx="4351688" cy="5804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77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2E0A3A-7E99-58D1-8012-01C48AA7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2253001"/>
            <a:ext cx="11549270" cy="4475789"/>
          </a:xfrm>
        </p:spPr>
        <p:txBody>
          <a:bodyPr>
            <a:normAutofit fontScale="97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l-GR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Ενότητα λογοτεχνίας με θεματική «ΟΛΟΙ ΔΙΑΦΟΡΕΤΙΚΟΙ-ΟΛΟΙ ΙΔΙΟΙ»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Μελέτη υλικού από την ιστοσελίδα του ΥΠ.Π.Α.Ν. και εφαρμογή ενότητας λογοτεχνίας (από τις μικρές στις μεγάλες τάξεις εισαγωγή στον λογοτεχνικό γραμματισμό). </a:t>
            </a:r>
          </a:p>
          <a:p>
            <a:pPr algn="just">
              <a:lnSpc>
                <a:spcPct val="100000"/>
              </a:lnSpc>
            </a:pPr>
            <a:r>
              <a:rPr lang="el-GR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Δανειστική βιβλιοθήκη στην τάξη μας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Θα δίνονται βιβλία στα παιδιά για να τα διαβάζουν στο σπίτι.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Τα παιδιά μπορούν να φέρνουν στο σχολείο και βιβλία που είναι γραμμένα στη γλώσσα τους. </a:t>
            </a:r>
          </a:p>
          <a:p>
            <a:pPr algn="just">
              <a:lnSpc>
                <a:spcPct val="100000"/>
              </a:lnSpc>
            </a:pPr>
            <a:r>
              <a:rPr lang="el-GR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Δεκάλεπτο εθελοντικής ανάγνωσης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Ένα δεκάλεπτο (κατά προτίμηση στην αρχή της μέρας) αφιερωμένο στην ανάγνωση ενός βιβλίου- ο δάσκαλος επίσης διαβάζει και δεν ασχολείται με κάτι άλλο.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889592-EB26-7F00-46DC-1F5F1178B561}"/>
              </a:ext>
            </a:extLst>
          </p:cNvPr>
          <p:cNvSpPr txBox="1">
            <a:spLocks/>
          </p:cNvSpPr>
          <p:nvPr/>
        </p:nvSpPr>
        <p:spPr>
          <a:xfrm>
            <a:off x="1855040" y="375881"/>
            <a:ext cx="7656709" cy="995720"/>
          </a:xfrm>
          <a:prstGeom prst="rect">
            <a:avLst/>
          </a:prstGeom>
          <a:pattFill prst="horzBrick">
            <a:fgClr>
              <a:srgbClr val="FFFF00"/>
            </a:fgClr>
            <a:bgClr>
              <a:schemeClr val="bg1"/>
            </a:bgClr>
          </a:pattFill>
          <a:ln w="317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Δράσεις φετινής χρονιάς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96F0D4-431C-484D-1F21-02840393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50504"/>
            <a:ext cx="4009048" cy="543472"/>
          </a:xfrm>
          <a:blipFill>
            <a:blip r:embed="rId2">
              <a:duotone>
                <a:schemeClr val="accent1">
                  <a:tint val="70000"/>
                  <a:shade val="63000"/>
                </a:schemeClr>
                <a:schemeClr val="accent1">
                  <a:tint val="10000"/>
                  <a:satMod val="150000"/>
                </a:schemeClr>
              </a:duotone>
            </a:blip>
            <a:tile tx="0" ty="0" sx="60000" sy="59000" flip="none" algn="tl"/>
          </a:blipFill>
        </p:spPr>
        <p:txBody>
          <a:bodyPr>
            <a:normAutofit/>
          </a:bodyPr>
          <a:lstStyle/>
          <a:p>
            <a:r>
              <a:rPr lang="el-GR" sz="3200" dirty="0"/>
              <a:t>Α. ΕΝΤΟΣ ΤΑΞΗΣ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56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A720-AB5B-3C87-3712-8E0792CE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91" y="725557"/>
            <a:ext cx="10058400" cy="5744817"/>
          </a:xfrm>
        </p:spPr>
        <p:txBody>
          <a:bodyPr>
            <a:normAutofit/>
          </a:bodyPr>
          <a:lstStyle/>
          <a:p>
            <a:r>
              <a:rPr lang="el-GR" sz="2400" b="1" u="sng" dirty="0"/>
              <a:t>Μεγαλόφωνη ανάγνωση</a:t>
            </a:r>
          </a:p>
          <a:p>
            <a:pPr marL="0" indent="0" algn="just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Ανάγνωση ενός παραμυθιού (α’ κύκλος)- ανάγνωση ενός βιβλίου ανά κεφάλαιο και συζήτηση (β’ κύκλος)</a:t>
            </a:r>
          </a:p>
          <a:p>
            <a:pPr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Άλλες δράσεις στην τάξη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Παρουσίαση βιβλίου – (προφορική ή γραπτή)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Μελέτη περικειμενικών στοιχείων (εξώφυλλο, </a:t>
            </a:r>
          </a:p>
          <a:p>
            <a:pPr marL="0" indent="0" algn="just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συγγραφέας, εκδότης)</a:t>
            </a:r>
            <a:endParaRPr lang="el-GR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Φύλλα εργασίας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Δραματοποίηση σκηνών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Χαρακτηρισμός ηρώων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Επεισόδια ιστορίας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Σκέψεις- συναισθήματα-διδάγματα από μια ιστορία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6F201-6383-B255-3260-00EB396C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61" y="2002939"/>
            <a:ext cx="3259887" cy="434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45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6A9D98-A42C-56A5-27AA-B971DC26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809" y="1003650"/>
            <a:ext cx="4124789" cy="312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C671A-6E7C-A5DB-9C72-A663AD33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61" y="1515120"/>
            <a:ext cx="10058400" cy="46372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l-G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«Οι μεγάλοι διαβάζουν στους μικρούς»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Απαραίτητο να υπάρξει προγραμματισμός-συντονισμός</a:t>
            </a:r>
          </a:p>
          <a:p>
            <a:pPr algn="just">
              <a:lnSpc>
                <a:spcPct val="100000"/>
              </a:lnSpc>
            </a:pPr>
            <a:r>
              <a:rPr lang="el-GR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ΠΙΚ-ΝΙΚ διαβάσματος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Δεν χρειάζεται ιδιαίτερη προετοιμασία-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μόνο καθορισμός της θέσης του κάθε τμήματος. </a:t>
            </a:r>
          </a:p>
          <a:p>
            <a:pPr algn="just">
              <a:lnSpc>
                <a:spcPct val="100000"/>
              </a:lnSpc>
            </a:pPr>
            <a:r>
              <a:rPr lang="el-G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Αξιοποίηση κήπου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Κάποιες ώρες ή κάποια διαλείμματα να βγάζουμε βιβλία στον κήπο- να διαβάζουν στην υπαίθρια τάξη και στα παγκάκια (συντονισμός-παιδονομία-πρόγραμμα).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AB4271-4BDC-645A-864B-B4C260E3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13" y="566530"/>
            <a:ext cx="5152047" cy="695740"/>
          </a:xfrm>
          <a:blipFill>
            <a:blip r:embed="rId3">
              <a:duotone>
                <a:schemeClr val="accent1">
                  <a:tint val="70000"/>
                  <a:shade val="63000"/>
                </a:schemeClr>
                <a:schemeClr val="accent1">
                  <a:tint val="10000"/>
                  <a:satMod val="150000"/>
                </a:schemeClr>
              </a:duotone>
            </a:blip>
            <a:tile tx="0" ty="0" sx="60000" sy="59000" flip="none" algn="tl"/>
          </a:blipFill>
        </p:spPr>
        <p:txBody>
          <a:bodyPr>
            <a:normAutofit/>
          </a:bodyPr>
          <a:lstStyle/>
          <a:p>
            <a:r>
              <a:rPr lang="el-GR" sz="3200" dirty="0"/>
              <a:t>Α. </a:t>
            </a:r>
            <a:r>
              <a:rPr lang="el-GR" sz="3200" dirty="0" err="1"/>
              <a:t>εκΤΟΣ</a:t>
            </a:r>
            <a:r>
              <a:rPr lang="el-GR" sz="3200" dirty="0"/>
              <a:t> ΤΑΞΗΣ-</a:t>
            </a:r>
            <a:r>
              <a:rPr lang="el-GR" sz="3200" dirty="0" err="1"/>
              <a:t>σχολειο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854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526A0-D25C-C4FB-65E6-69AE1C16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BCFEA0-004F-7046-F451-74D8FAF38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556184"/>
            <a:ext cx="11549270" cy="6560234"/>
          </a:xfrm>
        </p:spPr>
        <p:txBody>
          <a:bodyPr>
            <a:normAutofit fontScale="97500"/>
          </a:bodyPr>
          <a:lstStyle/>
          <a:p>
            <a:pPr algn="just">
              <a:lnSpc>
                <a:spcPct val="100000"/>
              </a:lnSpc>
            </a:pPr>
            <a:r>
              <a:rPr lang="el-GR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Ημερίδα φιλαναγνωσίας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900" dirty="0">
                <a:latin typeface="Calibri" panose="020F0502020204030204" pitchFamily="34" charset="0"/>
                <a:cs typeface="Calibri" panose="020F0502020204030204" pitchFamily="34" charset="0"/>
              </a:rPr>
              <a:t>Καθορισμός ημερομηνίας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900" dirty="0">
                <a:latin typeface="Calibri" panose="020F0502020204030204" pitchFamily="34" charset="0"/>
                <a:cs typeface="Calibri" panose="020F0502020204030204" pitchFamily="34" charset="0"/>
              </a:rPr>
              <a:t>Καθορισμός δραστηριοτήτων</a:t>
            </a:r>
          </a:p>
          <a:p>
            <a:pPr algn="just">
              <a:lnSpc>
                <a:spcPct val="100000"/>
              </a:lnSpc>
            </a:pPr>
            <a:r>
              <a:rPr lang="el-GR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Διαγωνισμός φωτογραφίας με θέμα σχετικό με τη </a:t>
            </a:r>
            <a:r>
              <a:rPr lang="el-GR" sz="29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φιλαναγνωσία</a:t>
            </a:r>
            <a:endParaRPr lang="el-GR" sz="2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900" dirty="0">
                <a:latin typeface="Calibri" panose="020F0502020204030204" pitchFamily="34" charset="0"/>
                <a:cs typeface="Calibri" panose="020F0502020204030204" pitchFamily="34" charset="0"/>
              </a:rPr>
              <a:t>Έκθεση όλων των φωτογραφιών στην ημερίδα και για κάποιες μέρες. </a:t>
            </a:r>
          </a:p>
          <a:p>
            <a:pPr algn="just">
              <a:lnSpc>
                <a:spcPct val="100000"/>
              </a:lnSpc>
            </a:pPr>
            <a:r>
              <a:rPr lang="el-GR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Παγκόσμια μέρα βιβλίου 2 Απριλίου 2026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l-GR" sz="2900" dirty="0">
                <a:latin typeface="Calibri" panose="020F0502020204030204" pitchFamily="34" charset="0"/>
                <a:cs typeface="Calibri" panose="020F0502020204030204" pitchFamily="34" charset="0"/>
              </a:rPr>
              <a:t>Διαβάζουμε βιβλία-δράσεις-ντύνομαι ο αγαπημένος μου λογοτεχνικός ήρωας.</a:t>
            </a:r>
          </a:p>
          <a:p>
            <a:pPr algn="just">
              <a:lnSpc>
                <a:spcPct val="100000"/>
              </a:lnSpc>
            </a:pPr>
            <a:r>
              <a:rPr lang="el-GR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Παζαράκι βιβλίου με βιβλία από διαφορετικές χώρες</a:t>
            </a:r>
          </a:p>
          <a:p>
            <a:pPr algn="just">
              <a:lnSpc>
                <a:spcPct val="100000"/>
              </a:lnSpc>
            </a:pPr>
            <a:r>
              <a:rPr lang="el-GR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Καλούμε γονείς για ανάγνωση βιβλίων στις μητρικές γλώσσες των παιδιών.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l-GR" sz="2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l-G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210" y="516835"/>
            <a:ext cx="6657443" cy="1316306"/>
          </a:xfrm>
          <a:blipFill>
            <a:blip r:embed="rId2">
              <a:duotone>
                <a:schemeClr val="accent1">
                  <a:tint val="70000"/>
                  <a:shade val="63000"/>
                </a:schemeClr>
                <a:schemeClr val="accent1">
                  <a:tint val="10000"/>
                  <a:satMod val="150000"/>
                </a:schemeClr>
              </a:duotone>
            </a:blip>
            <a:tile tx="0" ty="0" sx="60000" sy="59000" flip="none" algn="tl"/>
          </a:blipFill>
        </p:spPr>
        <p:txBody>
          <a:bodyPr>
            <a:normAutofit fontScale="90000"/>
          </a:bodyPr>
          <a:lstStyle/>
          <a:p>
            <a:r>
              <a:rPr lang="el-GR" b="1" dirty="0" err="1"/>
              <a:t>Υλοποιηση</a:t>
            </a:r>
            <a:r>
              <a:rPr lang="el-GR" b="1" dirty="0"/>
              <a:t> </a:t>
            </a:r>
            <a:r>
              <a:rPr lang="el-GR" b="1" dirty="0" err="1"/>
              <a:t>δρασεων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324" y="2604419"/>
            <a:ext cx="5580145" cy="3329242"/>
          </a:xfrm>
          <a:pattFill prst="pct5">
            <a:fgClr>
              <a:srgbClr val="7030A0"/>
            </a:fgClr>
            <a:bgClr>
              <a:schemeClr val="bg1"/>
            </a:bgClr>
          </a:pattFill>
          <a:ln w="317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Εμπλοκή δασκάλων (δηλώνουμε τη δράση στην οποία θα θέλαμε να εμπλακούμε)</a:t>
            </a: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Εμπλοκή Κεντρικού Μαθητικού Συμβουλίου ή επιτροπών Φιλαναγνωσίας</a:t>
            </a:r>
          </a:p>
          <a:p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Εμπλοκή γονέων</a:t>
            </a: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49116-86D1-5ADC-24A2-7946E377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63" y="2156791"/>
            <a:ext cx="3293572" cy="43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3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7C7D-4DFE-E83B-D047-6BDF7A52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7637"/>
          </a:xfrm>
        </p:spPr>
        <p:txBody>
          <a:bodyPr/>
          <a:lstStyle/>
          <a:p>
            <a:r>
              <a:rPr lang="el-GR" dirty="0" err="1"/>
              <a:t>Προγραμμα</a:t>
            </a:r>
            <a:r>
              <a:rPr lang="el-GR" dirty="0"/>
              <a:t> </a:t>
            </a:r>
            <a:r>
              <a:rPr lang="el-GR" dirty="0" err="1"/>
              <a:t>φιλαναγνωσιας</a:t>
            </a:r>
            <a:r>
              <a:rPr lang="el-GR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326E-26AB-8F7E-5D0D-7C034505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25" y="1474237"/>
            <a:ext cx="10752038" cy="5131836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l-GR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Πρόγραμμα φιλαναγνωσίας</a:t>
            </a:r>
            <a:r>
              <a:rPr lang="el-G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Καλλιέργεια 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«κουλτούρας αναγνωστών»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το σχολείο να γίνει ένας χώρος όπου προωθείται η ανάγνωση βιβλίων-η αγάπη για τα βιβλία. 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Η δημιουργία 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«αναγνωστών» 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δηλαδή παιδιών που αποζητούν τη συντροφιά των βιβλίων και επωφελούνται από την ανάγνωση με διάφορους και διαφορετικούς τρόπους. </a:t>
            </a: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09FC2AC-5781-B07C-312A-CF40CF5917B0}"/>
              </a:ext>
            </a:extLst>
          </p:cNvPr>
          <p:cNvSpPr/>
          <p:nvPr/>
        </p:nvSpPr>
        <p:spPr>
          <a:xfrm>
            <a:off x="4021584" y="3320249"/>
            <a:ext cx="745725" cy="11629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7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D797-F2F1-0A91-D893-A3589593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484632"/>
            <a:ext cx="11350487" cy="1609344"/>
          </a:xfrm>
        </p:spPr>
        <p:txBody>
          <a:bodyPr/>
          <a:lstStyle/>
          <a:p>
            <a:r>
              <a:rPr lang="el-GR" b="1" dirty="0" err="1"/>
              <a:t>Καλεσ</a:t>
            </a:r>
            <a:r>
              <a:rPr lang="el-GR" b="1" dirty="0"/>
              <a:t> </a:t>
            </a:r>
            <a:r>
              <a:rPr lang="el-GR" b="1" dirty="0" err="1"/>
              <a:t>καθημερινεσ</a:t>
            </a:r>
            <a:r>
              <a:rPr lang="el-GR" b="1" dirty="0"/>
              <a:t> </a:t>
            </a:r>
            <a:r>
              <a:rPr lang="el-GR" b="1" dirty="0" err="1"/>
              <a:t>συνηθειεσ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FAF69-4CD8-A4A5-419A-14265222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3" y="1948070"/>
            <a:ext cx="11042373" cy="390607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ΟΧΙ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στην υπερβολική χρήση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tablet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και κινητών σε αυτή την ηλικία.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Ανάγνωση </a:t>
            </a:r>
            <a:r>
              <a:rPr lang="el-GR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βιβλίων</a:t>
            </a:r>
            <a:r>
              <a:rPr lang="el-G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 σπίτι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(με ή χωρίς τους γονείς)- τα παιδιά έχουν ήδη μεγαλώσει και θα μπορούσαν να διαβάσουν και μόνοι τους ένα παραμύθι ή βιβλίο.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«ΕΝΑ ΒΙΒΛΙΟ ΜΠΟΡΕΙ ΝΑ ΓΙΝΕΙ Ο ΚΑΛΥΤΕΡΟΣ ΣΟΥ ΦΙΛΟΣ»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C73A8-FC11-E367-E273-46532254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45" y="4773167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0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18959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«ΚΑΘΕ ΒΙΒΛΙΟ ΕΙΝΑΙ ΜΙΑ ΠΟΡΤΑ ΣΕ ΕΝΑΝ ΚΑΙΝΟΥΡΙΟ ΚΟΣΜΟ»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89" y="3344604"/>
            <a:ext cx="1562100" cy="17691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81" y="3923606"/>
            <a:ext cx="1562100" cy="17691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0" y="4229159"/>
            <a:ext cx="1562100" cy="17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2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D9F993-1282-B0B9-3969-43C14E0A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324"/>
            <a:ext cx="11022675" cy="1197032"/>
          </a:xfrm>
          <a:pattFill prst="pct80">
            <a:fgClr>
              <a:srgbClr val="FFCC0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ΑΝΑΛΥΤΙΚΟ ΠΡΟΓΡΑΜΜΑ ΚΑΙ ΛΟΓΟΤΕΧΝΙΑ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285FE5-52A8-AC85-6A1A-3B88FA5F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5" y="1480930"/>
            <a:ext cx="6003234" cy="4778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8CF5511-CA5B-A004-13EC-4C99DEAD1061}"/>
              </a:ext>
            </a:extLst>
          </p:cNvPr>
          <p:cNvSpPr txBox="1">
            <a:spLocks/>
          </p:cNvSpPr>
          <p:nvPr/>
        </p:nvSpPr>
        <p:spPr>
          <a:xfrm>
            <a:off x="575325" y="1474237"/>
            <a:ext cx="10752038" cy="513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5826-1266-4FAF-ED95-FA421EE565CD}"/>
              </a:ext>
            </a:extLst>
          </p:cNvPr>
          <p:cNvSpPr txBox="1">
            <a:spLocks/>
          </p:cNvSpPr>
          <p:nvPr/>
        </p:nvSpPr>
        <p:spPr>
          <a:xfrm>
            <a:off x="698513" y="1666882"/>
            <a:ext cx="10540048" cy="4876664"/>
          </a:xfrm>
          <a:prstGeom prst="rect">
            <a:avLst/>
          </a:prstGeom>
          <a:pattFill prst="pct10">
            <a:fgClr>
              <a:srgbClr val="FFCC00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br>
              <a:rPr lang="el-GR" sz="2800" dirty="0"/>
            </a:br>
            <a:r>
              <a:rPr lang="el-GR" dirty="0"/>
              <a:t>Το Αναλυτικό Πρόγραμμα Λογοτεχνίας υλοποιείται στο μάθημα των Ελληνικών, με την εφαρμογή διδακτικών ενοτήτων Λογοτεχνίας. Συγκεκριμένα, ποσοστό 5% - 10% του διδακτικού χρόνου του μαθήματος των Ελληνικών θα αφιερώνεται για την εφαρμογή </a:t>
            </a:r>
            <a:r>
              <a:rPr lang="el-GR" b="1" dirty="0"/>
              <a:t>ΔΙΔΑΚΤΙΚΩΝ ΕΝΟΤΗΤΩΝ ΣΤΗ ΛΟΓΟΤΕΧΝΙΑ σε όλες τις τάξεις. </a:t>
            </a:r>
            <a:r>
              <a:rPr lang="el-GR" dirty="0"/>
              <a:t>Σύμφωνα με τον διδακτικό χρόνο του μαθήματος των Ελληνικών σε κάθε τάξη, το ποσοστό αυτό αντιστοιχεί, ετησίως, σε: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/>
              <a:t>22-44 διδακτικές περιόδους στις Α΄ και Β΄ τάξεις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/>
              <a:t>18-36 διδακτικές περιόδους στις Γ΄ και Δ΄ τάξεις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/>
              <a:t>16-32 περιόδους στις Ε΄ και Στ΄ τάξεις</a:t>
            </a:r>
            <a:endParaRPr lang="el-G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3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464F1-09C8-9730-6E6A-6938E0A36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DC6937-DE4B-B8A0-7F57-9C06FF40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5" y="1480930"/>
            <a:ext cx="6003234" cy="4778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B8AD1B-A562-C4B9-4741-BFF569B2B7D0}"/>
              </a:ext>
            </a:extLst>
          </p:cNvPr>
          <p:cNvSpPr txBox="1">
            <a:spLocks/>
          </p:cNvSpPr>
          <p:nvPr/>
        </p:nvSpPr>
        <p:spPr>
          <a:xfrm>
            <a:off x="575325" y="1474237"/>
            <a:ext cx="10752038" cy="513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l-G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4A79-3260-4C9C-5B7C-2025E0E5C103}"/>
              </a:ext>
            </a:extLst>
          </p:cNvPr>
          <p:cNvSpPr txBox="1">
            <a:spLocks/>
          </p:cNvSpPr>
          <p:nvPr/>
        </p:nvSpPr>
        <p:spPr>
          <a:xfrm>
            <a:off x="422813" y="2060646"/>
            <a:ext cx="10752038" cy="513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Ενότητα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«Όλοι διαφορετικοί, όλοι ίδιοι»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Α΄-Β΄ τάξη: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Με έμφαση στη σχολική ζωή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Γ΄-Δ΄ τάξη: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Με έμφαση στην οικογενειακή ζωή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Ε΄-Στ΄ τάξη: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Ανθρώπινοι χαρακτήρες και σύγχρονη κοινωνική ζωή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0BD0C-B9C6-8148-8053-25532EB56028}"/>
              </a:ext>
            </a:extLst>
          </p:cNvPr>
          <p:cNvSpPr txBox="1">
            <a:spLocks/>
          </p:cNvSpPr>
          <p:nvPr/>
        </p:nvSpPr>
        <p:spPr>
          <a:xfrm>
            <a:off x="490192" y="507084"/>
            <a:ext cx="11022675" cy="1197032"/>
          </a:xfrm>
          <a:prstGeom prst="rect">
            <a:avLst/>
          </a:prstGeom>
          <a:pattFill prst="pct80">
            <a:fgClr>
              <a:srgbClr val="FFCC0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/>
              <a:t>ΑΝΑΛΥΤΙΚΟ ΠΡΟΓΡΑΜΜΑ ΚΑΙ ΛΟΓΟΤΕΧΝΙΑ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5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5C48-EE2C-EAA2-15AB-957767AF808D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ltHorz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el-GR" dirty="0" err="1"/>
              <a:t>Θεματικοσ</a:t>
            </a:r>
            <a:r>
              <a:rPr lang="el-GR" dirty="0"/>
              <a:t> </a:t>
            </a:r>
            <a:r>
              <a:rPr lang="el-GR" dirty="0" err="1"/>
              <a:t>αξονασ</a:t>
            </a:r>
            <a:r>
              <a:rPr lang="el-GR" dirty="0"/>
              <a:t> για τη </a:t>
            </a:r>
            <a:r>
              <a:rPr lang="el-GR" dirty="0" err="1"/>
              <a:t>σχολικη</a:t>
            </a:r>
            <a:r>
              <a:rPr lang="el-GR" dirty="0"/>
              <a:t> </a:t>
            </a:r>
            <a:r>
              <a:rPr lang="el-GR" dirty="0" err="1"/>
              <a:t>χρονια</a:t>
            </a:r>
            <a:r>
              <a:rPr lang="el-GR" dirty="0"/>
              <a:t> 2025-26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C603-3853-EB45-0609-61358288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56" y="4590071"/>
            <a:ext cx="10058400" cy="1039235"/>
          </a:xfrm>
          <a:pattFill prst="horzBrick">
            <a:fgClr>
              <a:srgbClr val="FFFF00"/>
            </a:fgClr>
            <a:bgClr>
              <a:schemeClr val="bg1"/>
            </a:bgClr>
          </a:pattFill>
          <a:ln w="317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ΟΛΟΙ ΔΙΑΦΟΡΕΤΙΚΟΙ-ΟΛΟΙ ΙΔΙΟΙ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067AC1E8-8DF0-D624-9567-884278F84EE3}"/>
              </a:ext>
            </a:extLst>
          </p:cNvPr>
          <p:cNvSpPr/>
          <p:nvPr/>
        </p:nvSpPr>
        <p:spPr>
          <a:xfrm>
            <a:off x="5155036" y="2093976"/>
            <a:ext cx="940964" cy="243646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253B-96B3-94CD-CB01-1F65AFBD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71" y="496957"/>
            <a:ext cx="9972261" cy="1336571"/>
          </a:xfrm>
          <a:blipFill>
            <a:blip r:embed="rId2">
              <a:duotone>
                <a:schemeClr val="accent1">
                  <a:tint val="70000"/>
                  <a:shade val="63000"/>
                </a:schemeClr>
                <a:schemeClr val="accent1">
                  <a:tint val="10000"/>
                  <a:satMod val="150000"/>
                </a:schemeClr>
              </a:duotone>
            </a:blip>
            <a:tile tx="0" ty="0" sx="60000" sy="59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ΕΝΔΕΙΚΤΙΚΑ ΚΕΙΜΕΝΑ ΕΝΟΤΗΤΩΝ</a:t>
            </a:r>
            <a:br>
              <a:rPr lang="el-GR" dirty="0"/>
            </a:br>
            <a:r>
              <a:rPr lang="el-GR" dirty="0"/>
              <a:t>Α-Β </a:t>
            </a:r>
            <a:r>
              <a:rPr lang="el-GR" dirty="0" err="1"/>
              <a:t>ταξησ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9D2CD-210E-93FC-EC7D-73FBD1831556}"/>
              </a:ext>
            </a:extLst>
          </p:cNvPr>
          <p:cNvSpPr txBox="1"/>
          <p:nvPr/>
        </p:nvSpPr>
        <p:spPr>
          <a:xfrm>
            <a:off x="568171" y="2937254"/>
            <a:ext cx="3279912" cy="382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Garamond" panose="02020404030301010803" pitchFamily="18" charset="0"/>
              </a:rPr>
              <a:t>Κίτρινο μαύρο ή μελαμψό </a:t>
            </a:r>
            <a:r>
              <a:rPr lang="en-US" dirty="0">
                <a:latin typeface="Garamond" panose="02020404030301010803" pitchFamily="18" charset="0"/>
              </a:rPr>
              <a:t>   </a:t>
            </a:r>
          </a:p>
          <a:p>
            <a:r>
              <a:rPr lang="el-GR" dirty="0">
                <a:latin typeface="Garamond" panose="02020404030301010803" pitchFamily="18" charset="0"/>
              </a:rPr>
              <a:t>έχω ένα χρώμα και τι μ’ αυτό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μήπως και τ’ άνθη τα ευωδιαστά,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χρώμα ένα έχουν και μια θωριά;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 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Μες της μανούλας την αγκαλιά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το γάλα πήρα και τη μιλιά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μήπως στο λόγγο και τα πουλιά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 err="1">
                <a:latin typeface="Garamond" panose="02020404030301010803" pitchFamily="18" charset="0"/>
              </a:rPr>
              <a:t>γλυκολαλούνε</a:t>
            </a:r>
            <a:r>
              <a:rPr lang="el-GR" dirty="0">
                <a:latin typeface="Garamond" panose="02020404030301010803" pitchFamily="18" charset="0"/>
              </a:rPr>
              <a:t> με μια λαλιά; </a:t>
            </a:r>
            <a:endParaRPr lang="en-US" dirty="0">
              <a:latin typeface="Garamond" panose="02020404030301010803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marR="0">
              <a:lnSpc>
                <a:spcPct val="150000"/>
              </a:lnSpc>
              <a:spcAft>
                <a:spcPts val="1000"/>
              </a:spcAft>
              <a:buNone/>
            </a:pPr>
            <a:endParaRPr lang="en-US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740F08-6485-2A3A-F251-BEDA28995516}"/>
              </a:ext>
            </a:extLst>
          </p:cNvPr>
          <p:cNvSpPr txBox="1">
            <a:spLocks/>
          </p:cNvSpPr>
          <p:nvPr/>
        </p:nvSpPr>
        <p:spPr>
          <a:xfrm>
            <a:off x="720571" y="2007704"/>
            <a:ext cx="7161159" cy="75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4AFC6-F08E-B97F-F223-71E3A128A25E}"/>
              </a:ext>
            </a:extLst>
          </p:cNvPr>
          <p:cNvSpPr txBox="1"/>
          <p:nvPr/>
        </p:nvSpPr>
        <p:spPr>
          <a:xfrm>
            <a:off x="4199267" y="2937253"/>
            <a:ext cx="3279912" cy="3413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Garamond" panose="02020404030301010803" pitchFamily="18" charset="0"/>
              </a:rPr>
              <a:t>Σαν το λουλούδι σαν το πουλί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σαν κάθε πλάσμα πάνω στη γη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για λίγη αγάπη λίγη χαρά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διψά η καρδιά μου και λαχταρά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 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Τα χέρια ανοίγω και την καρδιά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σ’ όλου του κόσμου τ’ άλλα παιδιά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ελάτε αδέρφια και μπρος μαζί 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l-GR" dirty="0">
                <a:latin typeface="Garamond" panose="02020404030301010803" pitchFamily="18" charset="0"/>
              </a:rPr>
              <a:t>να λάμψει ο ήλιος σαν την αυγή.</a:t>
            </a:r>
            <a:endParaRPr lang="en-US" dirty="0">
              <a:latin typeface="Garamond" panose="02020404030301010803" pitchFamily="18" charset="0"/>
            </a:endParaRPr>
          </a:p>
          <a:p>
            <a:pPr marL="0" marR="0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marR="0">
              <a:lnSpc>
                <a:spcPct val="150000"/>
              </a:lnSpc>
              <a:spcAft>
                <a:spcPts val="1000"/>
              </a:spcAft>
              <a:buNone/>
            </a:pPr>
            <a:endParaRPr lang="en-US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BB02E5-2702-2BE0-136E-75581CB9067E}"/>
              </a:ext>
            </a:extLst>
          </p:cNvPr>
          <p:cNvSpPr txBox="1">
            <a:spLocks/>
          </p:cNvSpPr>
          <p:nvPr/>
        </p:nvSpPr>
        <p:spPr>
          <a:xfrm rot="1059705">
            <a:off x="6589643" y="2667934"/>
            <a:ext cx="5208104" cy="9793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cap="all" baseline="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l-GR" dirty="0">
                <a:solidFill>
                  <a:srgbClr val="FFFF00"/>
                </a:solidFill>
              </a:rPr>
              <a:t>ΟΛΟΥ ΤΟΥ ΚΟΣΜΟΥ ΤΑ ΠΑΙΔΙΑ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66664-F94E-F556-749F-5511ADB24362}"/>
              </a:ext>
            </a:extLst>
          </p:cNvPr>
          <p:cNvSpPr txBox="1"/>
          <p:nvPr/>
        </p:nvSpPr>
        <p:spPr>
          <a:xfrm>
            <a:off x="8275301" y="4161249"/>
            <a:ext cx="3279912" cy="24233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Χάρης Σακελλαρίου, </a:t>
            </a:r>
          </a:p>
          <a:p>
            <a:pPr marL="0" marR="0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el-GR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Όλου του κόσμου τα παιδιά»</a:t>
            </a:r>
          </a:p>
          <a:p>
            <a:pPr marL="0" marR="0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Το βιβλίο των τραγουδιών, εκδ</a:t>
            </a:r>
            <a:r>
              <a:rPr lang="el-GR" b="1" dirty="0"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Ελληνικά Γράμματα, Αθήνα 2002</a:t>
            </a:r>
            <a:r>
              <a:rPr lang="el-GR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marR="0">
              <a:lnSpc>
                <a:spcPct val="150000"/>
              </a:lnSpc>
              <a:spcAft>
                <a:spcPts val="10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123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44260-950B-CBFB-387F-3023B549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D626-F002-1D9F-13B6-0871BF2A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71" y="496957"/>
            <a:ext cx="9972261" cy="165700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ΕΝΔΕΙΚΤΙΚΑ ΚΕΙΜΕΝΑ ΕΝΟΤΗΤΩΝ</a:t>
            </a:r>
            <a:br>
              <a:rPr lang="el-GR" dirty="0"/>
            </a:br>
            <a:r>
              <a:rPr lang="el-GR" dirty="0"/>
              <a:t>γ-δ </a:t>
            </a:r>
            <a:r>
              <a:rPr lang="el-GR" dirty="0" err="1"/>
              <a:t>ταξησ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B7AE4A-5E05-5DBD-22AD-AC9EF809DA11}"/>
              </a:ext>
            </a:extLst>
          </p:cNvPr>
          <p:cNvSpPr txBox="1">
            <a:spLocks/>
          </p:cNvSpPr>
          <p:nvPr/>
        </p:nvSpPr>
        <p:spPr>
          <a:xfrm>
            <a:off x="720571" y="2007704"/>
            <a:ext cx="7161159" cy="75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EDC58-9BC9-A359-BB8E-E1837FFB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5" y="1479239"/>
            <a:ext cx="3672524" cy="49431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B6E1B-6951-8DBA-A4C8-E486105D9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930" y="1479238"/>
            <a:ext cx="3767897" cy="521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15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0738-465C-94D0-722E-CF2CA4679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F320-0EFA-A7A2-809C-94EA98B9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71" y="496957"/>
            <a:ext cx="9972261" cy="1657009"/>
          </a:xfrm>
          <a:blipFill>
            <a:blip r:embed="rId2">
              <a:duotone>
                <a:schemeClr val="accent1">
                  <a:tint val="70000"/>
                  <a:shade val="63000"/>
                </a:schemeClr>
                <a:schemeClr val="accent1">
                  <a:tint val="10000"/>
                  <a:satMod val="150000"/>
                </a:schemeClr>
              </a:duotone>
            </a:blip>
            <a:tile tx="0" ty="0" sx="60000" sy="59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ΕΝΔΕΙΚΤΙΚΑ ΚΕΙΜΕΝΑ ΕΝΟΤΗΤΩΝ</a:t>
            </a:r>
            <a:br>
              <a:rPr lang="el-GR" dirty="0"/>
            </a:br>
            <a:r>
              <a:rPr lang="el-GR" dirty="0"/>
              <a:t>Ε-ΣΤ </a:t>
            </a:r>
            <a:r>
              <a:rPr lang="el-GR" dirty="0" err="1"/>
              <a:t>ταξησ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655B78-B848-B54F-979C-E833DBF50CDF}"/>
              </a:ext>
            </a:extLst>
          </p:cNvPr>
          <p:cNvSpPr txBox="1">
            <a:spLocks/>
          </p:cNvSpPr>
          <p:nvPr/>
        </p:nvSpPr>
        <p:spPr>
          <a:xfrm>
            <a:off x="720571" y="2007704"/>
            <a:ext cx="7161159" cy="75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C82866-A73C-C267-EB5E-2BE7EAA7AF98}"/>
              </a:ext>
            </a:extLst>
          </p:cNvPr>
          <p:cNvSpPr txBox="1">
            <a:spLocks/>
          </p:cNvSpPr>
          <p:nvPr/>
        </p:nvSpPr>
        <p:spPr>
          <a:xfrm rot="1059705">
            <a:off x="4484399" y="3001562"/>
            <a:ext cx="6794660" cy="1564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cap="all" baseline="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l-GR" dirty="0">
                <a:solidFill>
                  <a:srgbClr val="FFFF00"/>
                </a:solidFill>
              </a:rPr>
              <a:t>Η ΚΑΛΥΒΑ ΤΟΥ ΜΠΑΡΜΠΑ-ΘΩΜΑ (ΑΠΟΣΠΑΣΜΑ)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26308-BEF4-0369-540B-F90627A20C17}"/>
              </a:ext>
            </a:extLst>
          </p:cNvPr>
          <p:cNvSpPr txBox="1"/>
          <p:nvPr/>
        </p:nvSpPr>
        <p:spPr>
          <a:xfrm>
            <a:off x="7373163" y="5261974"/>
            <a:ext cx="3319669" cy="4576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0215" marR="0">
              <a:lnSpc>
                <a:spcPct val="150000"/>
              </a:lnSpc>
              <a:spcAft>
                <a:spcPts val="1000"/>
              </a:spcAft>
              <a:buNone/>
            </a:pPr>
            <a:r>
              <a:rPr lang="el-GR" b="1" dirty="0" err="1"/>
              <a:t>Χάρριετ</a:t>
            </a:r>
            <a:r>
              <a:rPr lang="el-GR" b="1" dirty="0"/>
              <a:t> </a:t>
            </a:r>
            <a:r>
              <a:rPr lang="el-GR" b="1" dirty="0" err="1"/>
              <a:t>Μπίτσετ</a:t>
            </a:r>
            <a:r>
              <a:rPr lang="el-GR" b="1" dirty="0"/>
              <a:t> </a:t>
            </a:r>
            <a:r>
              <a:rPr lang="el-GR" b="1" dirty="0" err="1"/>
              <a:t>Στόου</a:t>
            </a:r>
            <a:endParaRPr lang="en-US" b="1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07E4C881-66EA-C3CC-798D-66016B62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1" y="2375619"/>
            <a:ext cx="2305050" cy="321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5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E9B9-CA63-ABAF-13E9-7AFA32EC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7820"/>
          </a:xfrm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l-GR" sz="4800" dirty="0"/>
              <a:t>«ΔΟΚΙΜΑΣΜΕΝΕΣ» ΔΡΑΣΕΙΣ</a:t>
            </a:r>
            <a:endParaRPr lang="en-US" sz="4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0D3FCD-BBE9-B14E-0A28-744C1C9B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65" y="1147125"/>
            <a:ext cx="8150087" cy="52262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1BB0B75-4F38-C7D0-59D6-E7782E065712}"/>
              </a:ext>
            </a:extLst>
          </p:cNvPr>
          <p:cNvSpPr txBox="1">
            <a:spLocks/>
          </p:cNvSpPr>
          <p:nvPr/>
        </p:nvSpPr>
        <p:spPr>
          <a:xfrm rot="20675255">
            <a:off x="617301" y="3649916"/>
            <a:ext cx="3103983" cy="1255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cap="all" baseline="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l-GR" dirty="0" err="1">
                <a:solidFill>
                  <a:schemeClr val="tx1"/>
                </a:solidFill>
              </a:rPr>
              <a:t>Δεκαλογοσ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dirty="0" err="1">
                <a:solidFill>
                  <a:schemeClr val="tx1"/>
                </a:solidFill>
              </a:rPr>
              <a:t>καλου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αναγνωστη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4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700</TotalTime>
  <Words>789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Rockwell</vt:lpstr>
      <vt:lpstr>Rockwell Condensed</vt:lpstr>
      <vt:lpstr>Wingdings</vt:lpstr>
      <vt:lpstr>Wood Type</vt:lpstr>
      <vt:lpstr>Προγραμμα φιλαναγνωσιασ ΔΗΜΟΤΙΚΟ σχολειο ιγ’ ΠΑΦΟΥ</vt:lpstr>
      <vt:lpstr>Προγραμμα φιλαναγνωσιας…</vt:lpstr>
      <vt:lpstr>ΑΝΑΛΥΤΙΚΟ ΠΡΟΓΡΑΜΜΑ ΚΑΙ ΛΟΓΟΤΕΧΝΙΑ</vt:lpstr>
      <vt:lpstr>PowerPoint Presentation</vt:lpstr>
      <vt:lpstr>Θεματικοσ αξονασ για τη σχολικη χρονια 2025-26</vt:lpstr>
      <vt:lpstr>ΕΝΔΕΙΚΤΙΚΑ ΚΕΙΜΕΝΑ ΕΝΟΤΗΤΩΝ Α-Β ταξησ</vt:lpstr>
      <vt:lpstr>ΕΝΔΕΙΚΤΙΚΑ ΚΕΙΜΕΝΑ ΕΝΟΤΗΤΩΝ γ-δ ταξησ</vt:lpstr>
      <vt:lpstr>ΕΝΔΕΙΚΤΙΚΑ ΚΕΙΜΕΝΑ ΕΝΟΤΗΤΩΝ Ε-ΣΤ ταξησ</vt:lpstr>
      <vt:lpstr>«ΔΟΚΙΜΑΣΜΕΝΕΣ» ΔΡΑΣΕΙΣ</vt:lpstr>
      <vt:lpstr>«ΔΟΚΙΜΑΣΜΕΝΕΣ» ΔΡΑΣΕΙΣ</vt:lpstr>
      <vt:lpstr>«ΟΙ ΜΕΓΑΛΟΙ ΔΙΑΒΑΖΟΥΝ ΣΤΟΥΣ ΜΙΚΡΟΥΣ»</vt:lpstr>
      <vt:lpstr>«πικνικ» αναγνωσησ</vt:lpstr>
      <vt:lpstr>Ημεριδα φιλαναγνωσιασ </vt:lpstr>
      <vt:lpstr>PowerPoint Presentation</vt:lpstr>
      <vt:lpstr>Α. ΕΝΤΟΣ ΤΑΞΗΣ</vt:lpstr>
      <vt:lpstr>PowerPoint Presentation</vt:lpstr>
      <vt:lpstr>Α. εκΤΟΣ ΤΑΞΗΣ-σχολειο</vt:lpstr>
      <vt:lpstr>PowerPoint Presentation</vt:lpstr>
      <vt:lpstr>Υλοποιηση δρασεων </vt:lpstr>
      <vt:lpstr>Καλεσ καθημερινεσ συνηθειεσ</vt:lpstr>
      <vt:lpstr>«ΚΑΘΕ ΒΙΒΛΙΟ ΕΙΝΑΙ ΜΙΑ ΠΟΡΤΑ ΣΕ ΕΝΑΝ ΚΑΙΝΟΥΡΙΟ ΚΟΣΜΟ»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ΕΝΗΜΕΡΩΤΙΚΗ ΣΥΝΑΝΤΗΣΗ  δ΄2 ΤΑΞΗς</dc:title>
  <dc:creator>Euler</dc:creator>
  <cp:lastModifiedBy>mariannachristo@te.schools.ac.cy</cp:lastModifiedBy>
  <cp:revision>44</cp:revision>
  <dcterms:created xsi:type="dcterms:W3CDTF">2016-10-09T14:45:11Z</dcterms:created>
  <dcterms:modified xsi:type="dcterms:W3CDTF">2025-11-16T19:01:09Z</dcterms:modified>
</cp:coreProperties>
</file>